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66" r:id="rId4"/>
    <p:sldId id="278" r:id="rId5"/>
    <p:sldId id="279" r:id="rId6"/>
    <p:sldId id="267" r:id="rId7"/>
    <p:sldId id="280" r:id="rId8"/>
    <p:sldId id="268" r:id="rId9"/>
    <p:sldId id="286" r:id="rId10"/>
    <p:sldId id="282" r:id="rId11"/>
    <p:sldId id="287" r:id="rId12"/>
    <p:sldId id="288" r:id="rId13"/>
    <p:sldId id="289" r:id="rId14"/>
    <p:sldId id="294" r:id="rId15"/>
    <p:sldId id="293" r:id="rId16"/>
    <p:sldId id="290" r:id="rId17"/>
    <p:sldId id="283" r:id="rId18"/>
    <p:sldId id="295" r:id="rId19"/>
    <p:sldId id="291" r:id="rId20"/>
    <p:sldId id="284" r:id="rId21"/>
    <p:sldId id="292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22" autoAdjust="0"/>
  </p:normalViewPr>
  <p:slideViewPr>
    <p:cSldViewPr>
      <p:cViewPr varScale="1">
        <p:scale>
          <a:sx n="77" d="100"/>
          <a:sy n="77" d="100"/>
        </p:scale>
        <p:origin x="-102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0442A-83D2-4A1D-9261-CE0BDD418727}" type="datetimeFigureOut">
              <a:rPr lang="zh-TW" altLang="en-US" smtClean="0"/>
              <a:t>2013/11/6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22E79-783A-4184-B3C9-ABE707911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22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AA2D47-4EB8-4426-A5DF-189108B07632}" type="datetime1">
              <a:rPr lang="zh-TW" altLang="en-US" smtClean="0"/>
              <a:t>2013/11/6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2197F-595C-4420-9EB7-7A948974E46C}" type="datetime1">
              <a:rPr lang="zh-TW" altLang="en-US" smtClean="0"/>
              <a:t>2013/11/6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76ABB-505C-4286-B1F8-D3281BA08BF6}" type="datetime1">
              <a:rPr lang="zh-TW" altLang="en-US" smtClean="0"/>
              <a:t>2013/11/6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265A20-BF5F-4698-8189-30174ED2968C}" type="datetime1">
              <a:rPr lang="zh-TW" altLang="en-US" smtClean="0"/>
              <a:t>2013/11/6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16FA4-2D3E-4F4F-A5E4-8211EDD46EEF}" type="datetime1">
              <a:rPr lang="zh-TW" altLang="en-US" smtClean="0"/>
              <a:t>2013/11/6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91214-9F75-40D6-830B-2AE94A83146B}" type="datetime1">
              <a:rPr lang="zh-TW" altLang="en-US" smtClean="0"/>
              <a:t>2013/11/6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774782-8520-47B2-9F4D-4490D3849DE2}" type="datetime1">
              <a:rPr lang="zh-TW" altLang="en-US" smtClean="0"/>
              <a:t>2013/11/6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69715-5646-42F0-9CBB-824FBFC5963C}" type="datetime1">
              <a:rPr lang="zh-TW" altLang="en-US" smtClean="0"/>
              <a:t>2013/11/6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6C5B3-9C25-4B8F-8683-BF4CA99391D4}" type="datetime1">
              <a:rPr lang="zh-TW" altLang="en-US" smtClean="0"/>
              <a:t>2013/11/6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27FA0D2-83D1-4EC7-BC24-C9159104AA39}" type="datetime1">
              <a:rPr lang="zh-TW" altLang="en-US" smtClean="0"/>
              <a:t>2013/11/6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56E23B-F76C-4B2A-A1B5-FBF1CD3951A2}" type="datetime1">
              <a:rPr lang="zh-TW" altLang="en-US" smtClean="0"/>
              <a:t>2013/11/6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26ED2A8-A7E4-4EFD-A077-38AA06F422DF}" type="datetime1">
              <a:rPr lang="zh-TW" altLang="en-US" smtClean="0"/>
              <a:t>2013/11/6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041C4E-9247-4958-9C11-90376E04A33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>Token-based </a:t>
            </a:r>
            <a:br>
              <a:rPr lang="en-US" altLang="zh-TW" dirty="0" smtClean="0"/>
            </a:br>
            <a:r>
              <a:rPr lang="en-US" altLang="zh-TW" dirty="0" smtClean="0"/>
              <a:t>dictionary </a:t>
            </a:r>
            <a:r>
              <a:rPr lang="en-US" altLang="zh-TW" dirty="0"/>
              <a:t>pattern matching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for </a:t>
            </a:r>
            <a:r>
              <a:rPr lang="en-US" altLang="zh-TW" dirty="0"/>
              <a:t>text analytics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US" altLang="zh-TW" b="1" dirty="0" smtClean="0"/>
              <a:t>Authors: </a:t>
            </a:r>
            <a:r>
              <a:rPr lang="en-US" altLang="zh-TW" dirty="0"/>
              <a:t>Raphael </a:t>
            </a:r>
            <a:r>
              <a:rPr lang="en-US" altLang="zh-TW" dirty="0" err="1"/>
              <a:t>Polig</a:t>
            </a:r>
            <a:r>
              <a:rPr lang="en-US" altLang="zh-TW" dirty="0"/>
              <a:t>, </a:t>
            </a:r>
            <a:r>
              <a:rPr lang="en-US" altLang="zh-TW" dirty="0" err="1"/>
              <a:t>Kubilay</a:t>
            </a:r>
            <a:r>
              <a:rPr lang="en-US" altLang="zh-TW" dirty="0"/>
              <a:t> </a:t>
            </a:r>
            <a:r>
              <a:rPr lang="en-US" altLang="zh-TW" dirty="0" err="1"/>
              <a:t>Atasu</a:t>
            </a:r>
            <a:r>
              <a:rPr lang="en-US" altLang="zh-TW" dirty="0"/>
              <a:t>, </a:t>
            </a:r>
            <a:r>
              <a:rPr lang="en-US" altLang="zh-TW" dirty="0" smtClean="0"/>
              <a:t>and </a:t>
            </a:r>
            <a:r>
              <a:rPr lang="en-US" altLang="zh-TW" dirty="0" err="1" smtClean="0"/>
              <a:t>Christoph</a:t>
            </a:r>
            <a:r>
              <a:rPr lang="en-US" altLang="zh-TW" dirty="0" smtClean="0"/>
              <a:t> </a:t>
            </a:r>
            <a:r>
              <a:rPr lang="en-US" altLang="zh-TW" dirty="0" err="1"/>
              <a:t>Hagleitner</a:t>
            </a:r>
            <a:endParaRPr lang="en-US" altLang="zh-TW" dirty="0" smtClean="0"/>
          </a:p>
          <a:p>
            <a:pPr algn="l"/>
            <a:r>
              <a:rPr lang="en-US" altLang="zh-TW" b="1" dirty="0" smtClean="0"/>
              <a:t>Publisher: </a:t>
            </a:r>
            <a:r>
              <a:rPr lang="en-US" altLang="zh-TW" dirty="0" smtClean="0"/>
              <a:t>FPL, 2013</a:t>
            </a:r>
          </a:p>
          <a:p>
            <a:pPr algn="l"/>
            <a:r>
              <a:rPr lang="en-US" altLang="zh-TW" b="1" dirty="0" smtClean="0"/>
              <a:t>Presenter: </a:t>
            </a:r>
            <a:r>
              <a:rPr lang="en-US" altLang="zh-TW" dirty="0" smtClean="0"/>
              <a:t>Chia-Yi, Chu</a:t>
            </a:r>
          </a:p>
          <a:p>
            <a:pPr algn="l"/>
            <a:r>
              <a:rPr lang="en-US" altLang="zh-TW" b="1" dirty="0" smtClean="0"/>
              <a:t>Date: </a:t>
            </a:r>
            <a:r>
              <a:rPr lang="en-US" altLang="zh-TW" dirty="0" smtClean="0"/>
              <a:t>2013/10/30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2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Overall hardware architecture</a:t>
            </a:r>
          </a:p>
          <a:p>
            <a:pPr lvl="1"/>
            <a:r>
              <a:rPr lang="en-US" altLang="zh-TW" sz="2600" dirty="0" smtClean="0"/>
              <a:t>2 </a:t>
            </a:r>
            <a:r>
              <a:rPr lang="en-US" altLang="zh-TW" sz="2600" dirty="0"/>
              <a:t>individual DMA </a:t>
            </a:r>
            <a:r>
              <a:rPr lang="en-US" altLang="zh-TW" sz="2600" dirty="0" smtClean="0"/>
              <a:t>engines</a:t>
            </a:r>
          </a:p>
          <a:p>
            <a:pPr lvl="2"/>
            <a:r>
              <a:rPr lang="en-US" altLang="zh-TW" dirty="0" smtClean="0"/>
              <a:t>document </a:t>
            </a:r>
            <a:r>
              <a:rPr lang="en-US" altLang="zh-TW" dirty="0"/>
              <a:t>text </a:t>
            </a:r>
            <a:r>
              <a:rPr lang="en-US" altLang="zh-TW" dirty="0" smtClean="0"/>
              <a:t>data</a:t>
            </a:r>
          </a:p>
          <a:p>
            <a:pPr lvl="2"/>
            <a:r>
              <a:rPr lang="en-US" altLang="zh-TW" dirty="0" smtClean="0"/>
              <a:t>token </a:t>
            </a:r>
            <a:r>
              <a:rPr lang="en-US" altLang="zh-TW" dirty="0"/>
              <a:t>offset </a:t>
            </a:r>
            <a:r>
              <a:rPr lang="en-US" altLang="zh-TW" dirty="0" smtClean="0"/>
              <a:t>values</a:t>
            </a:r>
          </a:p>
          <a:p>
            <a:pPr lvl="1"/>
            <a:r>
              <a:rPr lang="en-US" altLang="zh-TW" sz="2600" dirty="0"/>
              <a:t>The text data</a:t>
            </a:r>
            <a:endParaRPr lang="en-US" altLang="zh-TW" sz="2600" dirty="0" smtClean="0"/>
          </a:p>
          <a:p>
            <a:pPr lvl="2"/>
            <a:r>
              <a:rPr lang="en-US" altLang="zh-TW" dirty="0"/>
              <a:t>8-bit ASCII </a:t>
            </a:r>
            <a:r>
              <a:rPr lang="en-US" altLang="zh-TW" dirty="0" smtClean="0"/>
              <a:t>characters</a:t>
            </a:r>
          </a:p>
          <a:p>
            <a:pPr lvl="1"/>
            <a:r>
              <a:rPr lang="en-US" altLang="zh-TW" sz="2600" dirty="0" smtClean="0"/>
              <a:t>The token offsets</a:t>
            </a:r>
          </a:p>
          <a:p>
            <a:pPr lvl="2"/>
            <a:r>
              <a:rPr lang="en-US" altLang="zh-TW" sz="2200" dirty="0"/>
              <a:t>a tuple </a:t>
            </a:r>
            <a:r>
              <a:rPr lang="en-US" altLang="zh-TW" sz="2200" dirty="0" smtClean="0"/>
              <a:t>of two </a:t>
            </a:r>
            <a:r>
              <a:rPr lang="en-US" altLang="zh-TW" sz="2200" dirty="0"/>
              <a:t>32-bit integer </a:t>
            </a:r>
            <a:endParaRPr lang="en-US" altLang="zh-TW" sz="2200" dirty="0" smtClean="0"/>
          </a:p>
          <a:p>
            <a:pPr marL="630936" lvl="2" indent="0">
              <a:buNone/>
            </a:pPr>
            <a:r>
              <a:rPr lang="en-US" altLang="zh-TW" sz="2200" dirty="0" smtClean="0"/>
              <a:t>   values representing </a:t>
            </a:r>
            <a:r>
              <a:rPr lang="en-US" altLang="zh-TW" sz="2200" dirty="0"/>
              <a:t>the start </a:t>
            </a:r>
            <a:endParaRPr lang="en-US" altLang="zh-TW" sz="2200" dirty="0" smtClean="0"/>
          </a:p>
          <a:p>
            <a:pPr marL="630936" lvl="2" indent="0">
              <a:buNone/>
            </a:pPr>
            <a:r>
              <a:rPr lang="en-US" altLang="zh-TW" sz="2200" dirty="0" smtClean="0"/>
              <a:t>   and </a:t>
            </a:r>
            <a:r>
              <a:rPr lang="en-US" altLang="zh-TW" sz="2200" dirty="0"/>
              <a:t>end </a:t>
            </a:r>
            <a:r>
              <a:rPr lang="en-US" altLang="zh-TW" sz="2200" dirty="0" smtClean="0"/>
              <a:t>offsets of </a:t>
            </a:r>
            <a:r>
              <a:rPr lang="en-US" altLang="zh-TW" sz="2200" dirty="0"/>
              <a:t>a token.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Architecture </a:t>
            </a:r>
            <a:r>
              <a:rPr lang="en-US" altLang="zh-TW" dirty="0" smtClean="0"/>
              <a:t>(</a:t>
            </a:r>
            <a:r>
              <a:rPr lang="en-US" altLang="zh-TW" dirty="0"/>
              <a:t>3/12)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176" y="1"/>
            <a:ext cx="34920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7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Overall hardware architecture</a:t>
            </a:r>
          </a:p>
          <a:p>
            <a:pPr lvl="1"/>
            <a:r>
              <a:rPr lang="en-US" altLang="zh-TW" sz="2600" dirty="0" smtClean="0"/>
              <a:t>Counter</a:t>
            </a:r>
          </a:p>
          <a:p>
            <a:pPr lvl="2"/>
            <a:r>
              <a:rPr lang="en-US" altLang="zh-TW" sz="2200" dirty="0"/>
              <a:t>as character pointer </a:t>
            </a:r>
            <a:r>
              <a:rPr lang="en-US" altLang="zh-TW" sz="2200" dirty="0" smtClean="0"/>
              <a:t>to keep </a:t>
            </a:r>
            <a:r>
              <a:rPr lang="en-US" altLang="zh-TW" sz="2200" dirty="0"/>
              <a:t>track </a:t>
            </a:r>
            <a:endParaRPr lang="en-US" altLang="zh-TW" sz="2200" dirty="0" smtClean="0"/>
          </a:p>
          <a:p>
            <a:pPr marL="630936" lvl="2" indent="0">
              <a:buNone/>
            </a:pPr>
            <a:r>
              <a:rPr lang="en-US" altLang="zh-TW" sz="2200" dirty="0"/>
              <a:t> </a:t>
            </a:r>
            <a:r>
              <a:rPr lang="en-US" altLang="zh-TW" sz="2200" dirty="0" smtClean="0"/>
              <a:t>  of </a:t>
            </a:r>
            <a:r>
              <a:rPr lang="en-US" altLang="zh-TW" sz="2200" dirty="0"/>
              <a:t>the current position in the </a:t>
            </a:r>
            <a:endParaRPr lang="en-US" altLang="zh-TW" sz="2200" dirty="0" smtClean="0"/>
          </a:p>
          <a:p>
            <a:pPr marL="630936" lvl="2" indent="0">
              <a:buNone/>
            </a:pPr>
            <a:r>
              <a:rPr lang="en-US" altLang="zh-TW" sz="2200" dirty="0"/>
              <a:t> </a:t>
            </a:r>
            <a:r>
              <a:rPr lang="en-US" altLang="zh-TW" sz="2200" dirty="0" smtClean="0"/>
              <a:t>  document </a:t>
            </a:r>
            <a:r>
              <a:rPr lang="en-US" altLang="zh-TW" sz="2200" dirty="0"/>
              <a:t>text</a:t>
            </a:r>
            <a:r>
              <a:rPr lang="en-US" altLang="zh-TW" sz="2200" dirty="0" smtClean="0"/>
              <a:t>.</a:t>
            </a:r>
          </a:p>
          <a:p>
            <a:pPr lvl="1"/>
            <a:r>
              <a:rPr lang="en-US" altLang="zh-TW" sz="2600" dirty="0"/>
              <a:t>B</a:t>
            </a:r>
            <a:r>
              <a:rPr lang="en-US" altLang="zh-TW" sz="2600" dirty="0" smtClean="0"/>
              <a:t>oundary detector</a:t>
            </a:r>
          </a:p>
          <a:p>
            <a:pPr lvl="2"/>
            <a:r>
              <a:rPr lang="en-US" altLang="zh-TW" sz="2200" dirty="0"/>
              <a:t>determining the </a:t>
            </a:r>
            <a:r>
              <a:rPr lang="en-US" altLang="zh-TW" sz="2200" dirty="0" smtClean="0"/>
              <a:t>start and end</a:t>
            </a:r>
          </a:p>
          <a:p>
            <a:pPr marL="630936" lvl="2" indent="0">
              <a:buNone/>
            </a:pPr>
            <a:r>
              <a:rPr lang="en-US" altLang="zh-TW" sz="2200" dirty="0" smtClean="0"/>
              <a:t>   characters </a:t>
            </a:r>
            <a:r>
              <a:rPr lang="en-US" altLang="zh-TW" sz="2200" dirty="0"/>
              <a:t>of a token by </a:t>
            </a:r>
            <a:endParaRPr lang="en-US" altLang="zh-TW" sz="2200" dirty="0" smtClean="0"/>
          </a:p>
          <a:p>
            <a:pPr marL="630936" lvl="2" indent="0">
              <a:buNone/>
            </a:pPr>
            <a:r>
              <a:rPr lang="en-US" altLang="zh-TW" sz="2200" dirty="0" smtClean="0"/>
              <a:t>   comparing </a:t>
            </a:r>
            <a:r>
              <a:rPr lang="en-US" altLang="zh-TW" sz="2200" dirty="0"/>
              <a:t>the </a:t>
            </a:r>
            <a:r>
              <a:rPr lang="en-US" altLang="zh-TW" sz="2200" dirty="0" smtClean="0"/>
              <a:t>character pointer </a:t>
            </a:r>
          </a:p>
          <a:p>
            <a:pPr marL="630936" lvl="2" indent="0">
              <a:buNone/>
            </a:pPr>
            <a:r>
              <a:rPr lang="en-US" altLang="zh-TW" sz="2200" dirty="0" smtClean="0"/>
              <a:t>   with </a:t>
            </a:r>
            <a:r>
              <a:rPr lang="en-US" altLang="zh-TW" sz="2200" dirty="0"/>
              <a:t>the incoming offset stream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Architecture </a:t>
            </a:r>
            <a:r>
              <a:rPr lang="en-US" altLang="zh-TW" dirty="0" smtClean="0"/>
              <a:t>(</a:t>
            </a:r>
            <a:r>
              <a:rPr lang="en-US" altLang="zh-TW" dirty="0"/>
              <a:t>4/12)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176" y="1"/>
            <a:ext cx="34920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6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Overall hardware architecture</a:t>
            </a:r>
          </a:p>
          <a:p>
            <a:pPr lvl="1"/>
            <a:r>
              <a:rPr lang="en-US" altLang="zh-TW" sz="2600" dirty="0"/>
              <a:t>Boundary </a:t>
            </a:r>
            <a:r>
              <a:rPr lang="en-US" altLang="zh-TW" sz="2600" dirty="0" smtClean="0"/>
              <a:t>detector</a:t>
            </a:r>
            <a:endParaRPr lang="en-US" altLang="zh-TW" sz="2400" dirty="0" smtClean="0"/>
          </a:p>
          <a:p>
            <a:pPr lvl="2"/>
            <a:r>
              <a:rPr lang="en-US" altLang="zh-TW" sz="2200" dirty="0" smtClean="0"/>
              <a:t>It </a:t>
            </a:r>
            <a:r>
              <a:rPr lang="en-US" altLang="zh-TW" sz="2200" dirty="0"/>
              <a:t>controls the </a:t>
            </a:r>
            <a:r>
              <a:rPr lang="en-US" altLang="zh-TW" sz="2200" dirty="0" smtClean="0"/>
              <a:t>operation of </a:t>
            </a:r>
            <a:r>
              <a:rPr lang="en-US" altLang="zh-TW" sz="2200" dirty="0"/>
              <a:t>the </a:t>
            </a:r>
            <a:endParaRPr lang="en-US" altLang="zh-TW" sz="2200" dirty="0" smtClean="0"/>
          </a:p>
          <a:p>
            <a:pPr marL="630936" lvl="2" indent="0">
              <a:buNone/>
            </a:pPr>
            <a:r>
              <a:rPr lang="en-US" altLang="zh-TW" sz="2200" dirty="0" smtClean="0"/>
              <a:t>   BFSMs </a:t>
            </a:r>
            <a:r>
              <a:rPr lang="en-US" altLang="zh-TW" sz="2200" dirty="0"/>
              <a:t>by issuing start-of-token </a:t>
            </a:r>
            <a:endParaRPr lang="en-US" altLang="zh-TW" sz="2200" dirty="0" smtClean="0"/>
          </a:p>
          <a:p>
            <a:pPr marL="630936" lvl="2" indent="0">
              <a:buNone/>
            </a:pPr>
            <a:r>
              <a:rPr lang="en-US" altLang="zh-TW" sz="2200" dirty="0" smtClean="0"/>
              <a:t>   and end-of token pulses</a:t>
            </a:r>
          </a:p>
          <a:p>
            <a:pPr lvl="1"/>
            <a:r>
              <a:rPr lang="en-US" altLang="zh-TW" sz="2400" dirty="0" smtClean="0"/>
              <a:t>Decoder</a:t>
            </a:r>
          </a:p>
          <a:p>
            <a:pPr lvl="2"/>
            <a:r>
              <a:rPr lang="en-US" altLang="zh-TW" sz="2200" dirty="0"/>
              <a:t>generate the appropriate </a:t>
            </a:r>
            <a:r>
              <a:rPr lang="en-US" altLang="zh-TW" sz="2200" dirty="0" smtClean="0"/>
              <a:t>transition</a:t>
            </a:r>
          </a:p>
          <a:p>
            <a:pPr marL="630936" lvl="2" indent="0">
              <a:buNone/>
            </a:pPr>
            <a:r>
              <a:rPr lang="en-US" altLang="zh-TW" sz="2200" dirty="0" smtClean="0"/>
              <a:t>   signals </a:t>
            </a:r>
            <a:r>
              <a:rPr lang="en-US" altLang="zh-TW" sz="2200" dirty="0"/>
              <a:t>for </a:t>
            </a:r>
            <a:r>
              <a:rPr lang="en-US" altLang="zh-TW" sz="2200" dirty="0" smtClean="0"/>
              <a:t>the multi-token </a:t>
            </a:r>
            <a:r>
              <a:rPr lang="en-US" altLang="zh-TW" sz="2200" dirty="0"/>
              <a:t>chains </a:t>
            </a:r>
            <a:endParaRPr lang="en-US" altLang="zh-TW" sz="2200" dirty="0" smtClean="0"/>
          </a:p>
          <a:p>
            <a:pPr marL="630936" lvl="2" indent="0">
              <a:buNone/>
            </a:pPr>
            <a:r>
              <a:rPr lang="en-US" altLang="zh-TW" sz="2200" dirty="0" smtClean="0"/>
              <a:t>   implementing </a:t>
            </a:r>
            <a:r>
              <a:rPr lang="en-US" altLang="zh-TW" sz="2200" dirty="0"/>
              <a:t>the NFA</a:t>
            </a:r>
            <a:endParaRPr lang="en-US" altLang="zh-TW" sz="6000" dirty="0" smtClean="0"/>
          </a:p>
          <a:p>
            <a:pPr lvl="1"/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Architecture </a:t>
            </a:r>
            <a:r>
              <a:rPr lang="en-US" altLang="zh-TW" dirty="0" smtClean="0"/>
              <a:t>(</a:t>
            </a:r>
            <a:r>
              <a:rPr lang="en-US" altLang="zh-TW" dirty="0"/>
              <a:t>5/12)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176" y="1"/>
            <a:ext cx="34920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4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BFSM</a:t>
            </a:r>
          </a:p>
          <a:p>
            <a:pPr lvl="1"/>
            <a:r>
              <a:rPr lang="en-US" altLang="zh-TW" sz="2400" dirty="0"/>
              <a:t>A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scalable </a:t>
            </a:r>
            <a:r>
              <a:rPr lang="en-US" altLang="zh-TW" sz="2400" dirty="0" smtClean="0"/>
              <a:t>Balanced Routing </a:t>
            </a:r>
            <a:r>
              <a:rPr lang="en-US" altLang="zh-TW" sz="2400" dirty="0"/>
              <a:t>Table finite-state machine</a:t>
            </a:r>
            <a:endParaRPr lang="en-US" altLang="zh-TW" dirty="0" smtClean="0"/>
          </a:p>
          <a:p>
            <a:pPr lvl="1"/>
            <a:r>
              <a:rPr lang="en-US" altLang="zh-TW" sz="2400" dirty="0"/>
              <a:t>F</a:t>
            </a:r>
            <a:r>
              <a:rPr lang="en-US" altLang="zh-TW" sz="2400" dirty="0" smtClean="0"/>
              <a:t>or regular expression matching with deterministic performance.</a:t>
            </a:r>
          </a:p>
          <a:p>
            <a:pPr lvl="1"/>
            <a:r>
              <a:rPr lang="en-US" altLang="zh-TW" dirty="0" smtClean="0"/>
              <a:t>AC-DFA based</a:t>
            </a:r>
          </a:p>
          <a:p>
            <a:pPr lvl="1"/>
            <a:r>
              <a:rPr lang="en-US" altLang="zh-TW" sz="2400" dirty="0"/>
              <a:t>The default rules define </a:t>
            </a:r>
            <a:r>
              <a:rPr lang="en-US" altLang="zh-TW" sz="2400" dirty="0" smtClean="0"/>
              <a:t>the extra </a:t>
            </a:r>
            <a:r>
              <a:rPr lang="en-US" altLang="zh-TW" sz="2400" dirty="0"/>
              <a:t>links that are necessary in an AC-DFA to return </a:t>
            </a:r>
            <a:r>
              <a:rPr lang="en-US" altLang="zh-TW" sz="2400" dirty="0" smtClean="0"/>
              <a:t>from failing </a:t>
            </a:r>
            <a:r>
              <a:rPr lang="en-US" altLang="zh-TW" sz="2400" dirty="0"/>
              <a:t>patterns and only depend on the incoming character</a:t>
            </a:r>
            <a:endParaRPr lang="en-US" altLang="zh-TW" dirty="0" smtClean="0"/>
          </a:p>
          <a:p>
            <a:pPr lvl="1"/>
            <a:r>
              <a:rPr lang="en-US" altLang="zh-TW" sz="2400" dirty="0"/>
              <a:t>Transition rules depend on both the current state and the </a:t>
            </a:r>
            <a:r>
              <a:rPr lang="en-US" altLang="zh-TW" sz="2400" dirty="0" smtClean="0"/>
              <a:t>incoming character </a:t>
            </a:r>
            <a:r>
              <a:rPr lang="en-US" altLang="zh-TW" sz="2400" dirty="0"/>
              <a:t>and define the positive transitions in </a:t>
            </a:r>
            <a:r>
              <a:rPr lang="en-US" altLang="zh-TW" sz="2400" dirty="0" smtClean="0"/>
              <a:t>the DFA</a:t>
            </a:r>
            <a:endParaRPr lang="en-US" altLang="zh-TW" dirty="0"/>
          </a:p>
          <a:p>
            <a:pPr lvl="1"/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Architecture </a:t>
            </a:r>
            <a:r>
              <a:rPr lang="en-US" altLang="zh-TW" dirty="0" smtClean="0"/>
              <a:t>(</a:t>
            </a:r>
            <a:r>
              <a:rPr lang="en-US" altLang="zh-TW" dirty="0"/>
              <a:t>6/12)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30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Architecture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0" y="2187724"/>
            <a:ext cx="4724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6672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85184"/>
            <a:ext cx="457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413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BFSM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altLang="zh-TW" sz="2400" dirty="0" smtClean="0"/>
              <a:t>Start from default state, if a token </a:t>
            </a:r>
            <a:r>
              <a:rPr lang="en-US" altLang="zh-TW" sz="2400" dirty="0"/>
              <a:t>is detected by the Boundary </a:t>
            </a:r>
            <a:r>
              <a:rPr lang="en-US" altLang="zh-TW" sz="2400" dirty="0" smtClean="0"/>
              <a:t>Detector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TW" dirty="0" smtClean="0"/>
              <a:t>Compares the </a:t>
            </a:r>
            <a:r>
              <a:rPr lang="en-US" altLang="zh-TW" dirty="0"/>
              <a:t>character pointer value to the start offset field </a:t>
            </a:r>
            <a:r>
              <a:rPr lang="en-US" altLang="zh-TW" dirty="0" smtClean="0"/>
              <a:t>for the </a:t>
            </a:r>
            <a:r>
              <a:rPr lang="en-US" altLang="zh-TW" dirty="0"/>
              <a:t>current token</a:t>
            </a:r>
            <a:r>
              <a:rPr lang="en-US" altLang="zh-TW" dirty="0" smtClean="0"/>
              <a:t>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altLang="zh-TW" dirty="0"/>
              <a:t>If these values match a start of token </a:t>
            </a:r>
            <a:r>
              <a:rPr lang="en-US" altLang="zh-TW" dirty="0" smtClean="0"/>
              <a:t>signal is activated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TW" dirty="0" smtClean="0"/>
              <a:t>Allowing </a:t>
            </a:r>
            <a:r>
              <a:rPr lang="en-US" altLang="zh-TW" dirty="0"/>
              <a:t>the BFSM to leave its default </a:t>
            </a:r>
            <a:r>
              <a:rPr lang="en-US" altLang="zh-TW" dirty="0" smtClean="0"/>
              <a:t>state using </a:t>
            </a:r>
            <a:r>
              <a:rPr lang="en-US" altLang="zh-TW" dirty="0"/>
              <a:t>the current character</a:t>
            </a:r>
            <a:r>
              <a:rPr lang="en-US" altLang="zh-TW" dirty="0" smtClean="0"/>
              <a:t>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altLang="zh-TW" dirty="0"/>
              <a:t>The subsequent transitions </a:t>
            </a:r>
            <a:r>
              <a:rPr lang="en-US" altLang="zh-TW" dirty="0" smtClean="0"/>
              <a:t>are carried </a:t>
            </a:r>
            <a:r>
              <a:rPr lang="en-US" altLang="zh-TW" dirty="0"/>
              <a:t>out without any external </a:t>
            </a:r>
            <a:r>
              <a:rPr lang="en-US" altLang="zh-TW" dirty="0" smtClean="0"/>
              <a:t>interaction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altLang="zh-TW" dirty="0"/>
              <a:t>When the </a:t>
            </a:r>
            <a:r>
              <a:rPr lang="en-US" altLang="zh-TW" dirty="0" smtClean="0"/>
              <a:t>end of </a:t>
            </a:r>
            <a:r>
              <a:rPr lang="en-US" altLang="zh-TW" dirty="0"/>
              <a:t>a token is detected by the Boundary </a:t>
            </a:r>
            <a:r>
              <a:rPr lang="en-US" altLang="zh-TW" dirty="0" smtClean="0"/>
              <a:t>Detector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TW" dirty="0" smtClean="0"/>
              <a:t>An </a:t>
            </a:r>
            <a:r>
              <a:rPr lang="en-US" altLang="zh-TW" dirty="0"/>
              <a:t>end </a:t>
            </a:r>
            <a:r>
              <a:rPr lang="en-US" altLang="zh-TW" dirty="0" smtClean="0"/>
              <a:t>of token </a:t>
            </a:r>
            <a:r>
              <a:rPr lang="en-US" altLang="zh-TW" dirty="0"/>
              <a:t>signal is </a:t>
            </a:r>
            <a:r>
              <a:rPr lang="en-US" altLang="zh-TW" dirty="0" smtClean="0"/>
              <a:t>activated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altLang="zh-TW" sz="2400" dirty="0"/>
              <a:t>When the end of </a:t>
            </a:r>
            <a:r>
              <a:rPr lang="en-US" altLang="zh-TW" sz="2400" dirty="0" smtClean="0"/>
              <a:t>a token </a:t>
            </a:r>
            <a:r>
              <a:rPr lang="en-US" altLang="zh-TW" sz="2400" dirty="0"/>
              <a:t>is </a:t>
            </a:r>
            <a:r>
              <a:rPr lang="en-US" altLang="zh-TW" sz="2400" dirty="0" smtClean="0"/>
              <a:t>signaled, 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TW" sz="2000" dirty="0" smtClean="0"/>
              <a:t>The </a:t>
            </a:r>
            <a:r>
              <a:rPr lang="en-US" altLang="zh-TW" sz="2000" dirty="0"/>
              <a:t>BFSM will be reset to its default </a:t>
            </a:r>
            <a:r>
              <a:rPr lang="en-US" altLang="zh-TW" sz="2000" dirty="0" smtClean="0"/>
              <a:t>state regardless </a:t>
            </a:r>
            <a:r>
              <a:rPr lang="en-US" altLang="zh-TW" sz="2000" dirty="0"/>
              <a:t>of the calculated next state.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Architecture </a:t>
            </a:r>
            <a:r>
              <a:rPr lang="en-US" altLang="zh-TW" dirty="0" smtClean="0"/>
              <a:t>(</a:t>
            </a:r>
            <a:r>
              <a:rPr lang="en-US" altLang="zh-TW" dirty="0"/>
              <a:t>7/12)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1150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Multi-token NFA</a:t>
            </a:r>
          </a:p>
          <a:p>
            <a:pPr lvl="1"/>
            <a:r>
              <a:rPr lang="en-US" altLang="zh-TW" sz="2400" dirty="0" smtClean="0"/>
              <a:t>Custom hardware </a:t>
            </a:r>
            <a:r>
              <a:rPr lang="en-US" altLang="zh-TW" sz="2400" dirty="0"/>
              <a:t>logic as described by </a:t>
            </a:r>
            <a:r>
              <a:rPr lang="en-US" altLang="zh-TW" sz="2400" i="1" dirty="0" err="1"/>
              <a:t>Sidhu</a:t>
            </a:r>
            <a:r>
              <a:rPr lang="en-US" altLang="zh-TW" sz="2400" i="1" dirty="0"/>
              <a:t> and </a:t>
            </a:r>
            <a:r>
              <a:rPr lang="en-US" altLang="zh-TW" sz="2400" i="1" dirty="0" err="1" smtClean="0"/>
              <a:t>Prasanna</a:t>
            </a:r>
            <a:endParaRPr lang="en-US" altLang="zh-TW" sz="2400" i="1" dirty="0" smtClean="0"/>
          </a:p>
          <a:p>
            <a:pPr lvl="1"/>
            <a:r>
              <a:rPr lang="en-US" altLang="zh-TW" sz="2400" dirty="0" smtClean="0"/>
              <a:t>Each element </a:t>
            </a:r>
            <a:r>
              <a:rPr lang="en-US" altLang="zh-TW" sz="2400" dirty="0"/>
              <a:t>has its own small machine consisting </a:t>
            </a:r>
            <a:r>
              <a:rPr lang="en-US" altLang="zh-TW" sz="2400" dirty="0" smtClean="0"/>
              <a:t>of registers </a:t>
            </a:r>
            <a:r>
              <a:rPr lang="en-US" altLang="zh-TW" sz="2400" dirty="0"/>
              <a:t>connected by AND </a:t>
            </a:r>
            <a:r>
              <a:rPr lang="en-US" altLang="zh-TW" sz="2400" dirty="0" smtClean="0"/>
              <a:t>gates</a:t>
            </a:r>
          </a:p>
          <a:p>
            <a:pPr lvl="1"/>
            <a:r>
              <a:rPr lang="en-US" altLang="zh-TW" sz="2400" dirty="0" smtClean="0"/>
              <a:t>The number </a:t>
            </a:r>
            <a:r>
              <a:rPr lang="en-US" altLang="zh-TW" sz="2400" dirty="0"/>
              <a:t>of registers </a:t>
            </a:r>
            <a:r>
              <a:rPr lang="en-US" altLang="zh-TW" sz="2400" dirty="0" smtClean="0"/>
              <a:t>is </a:t>
            </a:r>
            <a:r>
              <a:rPr lang="en-US" altLang="zh-TW" sz="2400" dirty="0"/>
              <a:t>equal to the </a:t>
            </a:r>
            <a:r>
              <a:rPr lang="en-US" altLang="zh-TW" sz="2400" dirty="0" smtClean="0"/>
              <a:t>number of </a:t>
            </a:r>
            <a:r>
              <a:rPr lang="en-US" altLang="zh-TW" sz="2400" dirty="0"/>
              <a:t>tokens in the multi-token element</a:t>
            </a:r>
            <a:r>
              <a:rPr lang="en-US" altLang="zh-TW" sz="2400" dirty="0" smtClean="0"/>
              <a:t>.</a:t>
            </a:r>
          </a:p>
          <a:p>
            <a:pPr lvl="1"/>
            <a:r>
              <a:rPr lang="en-US" altLang="zh-TW" sz="2400" dirty="0"/>
              <a:t>A single token match id is decoded and fed to </a:t>
            </a:r>
            <a:r>
              <a:rPr lang="en-US" altLang="zh-TW" sz="2400" dirty="0" smtClean="0"/>
              <a:t>the individual </a:t>
            </a:r>
            <a:r>
              <a:rPr lang="en-US" altLang="zh-TW" sz="2400" dirty="0"/>
              <a:t>register </a:t>
            </a:r>
            <a:r>
              <a:rPr lang="en-US" altLang="zh-TW" sz="2400" dirty="0" smtClean="0"/>
              <a:t>chains</a:t>
            </a:r>
          </a:p>
          <a:p>
            <a:pPr lvl="2"/>
            <a:r>
              <a:rPr lang="en-US" altLang="zh-TW" sz="2200" dirty="0" smtClean="0"/>
              <a:t>where </a:t>
            </a:r>
            <a:r>
              <a:rPr lang="en-US" altLang="zh-TW" sz="2200" dirty="0"/>
              <a:t>it is combined with the </a:t>
            </a:r>
            <a:r>
              <a:rPr lang="en-US" altLang="zh-TW" sz="2200" dirty="0" smtClean="0"/>
              <a:t>previous matches</a:t>
            </a:r>
            <a:r>
              <a:rPr lang="en-US" altLang="zh-TW" sz="2200" dirty="0"/>
              <a:t>. </a:t>
            </a:r>
            <a:endParaRPr lang="en-US" altLang="zh-TW" sz="2200" dirty="0" smtClean="0"/>
          </a:p>
          <a:p>
            <a:pPr lvl="1"/>
            <a:r>
              <a:rPr lang="en-US" altLang="zh-TW" sz="2400" dirty="0" smtClean="0"/>
              <a:t>When </a:t>
            </a:r>
            <a:r>
              <a:rPr lang="en-US" altLang="zh-TW" sz="2400" dirty="0"/>
              <a:t>a set of single token matches </a:t>
            </a:r>
            <a:r>
              <a:rPr lang="en-US" altLang="zh-TW" sz="2400" dirty="0" smtClean="0"/>
              <a:t>appears in </a:t>
            </a:r>
            <a:r>
              <a:rPr lang="en-US" altLang="zh-TW" sz="2400" dirty="0"/>
              <a:t>the correct sequence, a multi-token match is </a:t>
            </a:r>
            <a:r>
              <a:rPr lang="en-US" altLang="zh-TW" sz="2400" dirty="0" err="1" smtClean="0"/>
              <a:t>signalled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Architecture </a:t>
            </a:r>
            <a:r>
              <a:rPr lang="en-US" altLang="zh-TW" dirty="0" smtClean="0"/>
              <a:t>(</a:t>
            </a:r>
            <a:r>
              <a:rPr lang="en-US" altLang="zh-TW" dirty="0"/>
              <a:t>8/12)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5376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Multi-token NFA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Architecture </a:t>
            </a:r>
            <a:r>
              <a:rPr lang="en-US" altLang="zh-TW" dirty="0" smtClean="0"/>
              <a:t>(</a:t>
            </a:r>
            <a:r>
              <a:rPr lang="en-US" altLang="zh-TW" dirty="0"/>
              <a:t>9/12)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72961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5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Architecture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42414"/>
            <a:ext cx="3108573" cy="394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42414"/>
            <a:ext cx="468775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232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Result reporting</a:t>
            </a:r>
          </a:p>
          <a:p>
            <a:pPr lvl="1"/>
            <a:r>
              <a:rPr lang="en-US" altLang="zh-TW" sz="2400" dirty="0"/>
              <a:t>A single result is </a:t>
            </a:r>
            <a:r>
              <a:rPr lang="en-US" altLang="zh-TW" sz="2400" dirty="0" smtClean="0"/>
              <a:t>composed of </a:t>
            </a:r>
            <a:r>
              <a:rPr lang="en-US" altLang="zh-TW" sz="2400" dirty="0"/>
              <a:t>a 32-bit dictionary identifier and the start and end </a:t>
            </a:r>
            <a:r>
              <a:rPr lang="en-US" altLang="zh-TW" sz="2400" dirty="0" smtClean="0"/>
              <a:t>offset position </a:t>
            </a:r>
            <a:r>
              <a:rPr lang="en-US" altLang="zh-TW" sz="2400" dirty="0"/>
              <a:t>of the element found in the current document</a:t>
            </a:r>
            <a:r>
              <a:rPr lang="en-US" altLang="zh-TW" sz="2400" dirty="0" smtClean="0"/>
              <a:t>.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/>
              <a:t>single element may be contained in multiple </a:t>
            </a:r>
            <a:r>
              <a:rPr lang="en-US" altLang="zh-TW" dirty="0" smtClean="0"/>
              <a:t>dictionaries</a:t>
            </a:r>
          </a:p>
          <a:p>
            <a:pPr lvl="2"/>
            <a:r>
              <a:rPr lang="en-US" altLang="zh-TW" sz="2200" dirty="0" smtClean="0"/>
              <a:t>The amount </a:t>
            </a:r>
            <a:r>
              <a:rPr lang="en-US" altLang="zh-TW" sz="2200" dirty="0"/>
              <a:t>of data generated by the dictionary matcher may </a:t>
            </a:r>
            <a:r>
              <a:rPr lang="en-US" altLang="zh-TW" sz="2200" dirty="0" smtClean="0"/>
              <a:t>exceed the </a:t>
            </a:r>
            <a:r>
              <a:rPr lang="en-US" altLang="zh-TW" sz="2200" dirty="0"/>
              <a:t>size of the actual document processed</a:t>
            </a:r>
            <a:r>
              <a:rPr lang="en-US" altLang="zh-TW" sz="2200" dirty="0" smtClean="0"/>
              <a:t>.</a:t>
            </a:r>
          </a:p>
          <a:p>
            <a:pPr lvl="1"/>
            <a:r>
              <a:rPr lang="en-US" altLang="zh-TW" sz="2400" dirty="0" smtClean="0"/>
              <a:t>Cascaded result </a:t>
            </a:r>
            <a:r>
              <a:rPr lang="en-US" altLang="zh-TW" sz="2400" dirty="0"/>
              <a:t>lookup is used to efficiently store the information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Architecture </a:t>
            </a:r>
            <a:r>
              <a:rPr lang="en-US" altLang="zh-TW" dirty="0" smtClean="0"/>
              <a:t>(</a:t>
            </a:r>
            <a:r>
              <a:rPr lang="en-US" altLang="zh-TW" dirty="0"/>
              <a:t>10/12)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971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Dictionary Matching and Text analytics</a:t>
            </a:r>
          </a:p>
          <a:p>
            <a:r>
              <a:rPr lang="en-US" altLang="zh-TW" dirty="0" smtClean="0"/>
              <a:t>Architecture</a:t>
            </a:r>
          </a:p>
          <a:p>
            <a:r>
              <a:rPr lang="en-US" altLang="zh-TW" dirty="0" smtClean="0"/>
              <a:t>Implementation</a:t>
            </a:r>
          </a:p>
          <a:p>
            <a:r>
              <a:rPr lang="en-US" altLang="zh-TW" dirty="0" smtClean="0"/>
              <a:t>Evaluation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1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Result reporting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Architecture </a:t>
            </a:r>
            <a:r>
              <a:rPr lang="en-US" altLang="zh-TW" dirty="0" smtClean="0"/>
              <a:t>(</a:t>
            </a:r>
            <a:r>
              <a:rPr lang="en-US" altLang="zh-TW" dirty="0"/>
              <a:t>11/12)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277893" cy="361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2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Compiler</a:t>
            </a:r>
          </a:p>
          <a:p>
            <a:pPr lvl="1"/>
            <a:r>
              <a:rPr lang="en-US" altLang="zh-TW" sz="2400" dirty="0" smtClean="0"/>
              <a:t>Takes </a:t>
            </a:r>
            <a:r>
              <a:rPr lang="en-US" altLang="zh-TW" sz="2400" dirty="0"/>
              <a:t>the </a:t>
            </a:r>
            <a:r>
              <a:rPr lang="en-US" altLang="zh-TW" sz="2400" dirty="0" smtClean="0"/>
              <a:t>dictionaries as </a:t>
            </a:r>
            <a:r>
              <a:rPr lang="en-US" altLang="zh-TW" sz="2400" dirty="0"/>
              <a:t>plain text files as </a:t>
            </a:r>
            <a:r>
              <a:rPr lang="en-US" altLang="zh-TW" sz="2400" dirty="0" smtClean="0"/>
              <a:t>input</a:t>
            </a:r>
          </a:p>
          <a:p>
            <a:pPr lvl="1"/>
            <a:r>
              <a:rPr lang="en-US" altLang="zh-TW" dirty="0"/>
              <a:t>Each file is considered </a:t>
            </a:r>
            <a:r>
              <a:rPr lang="en-US" altLang="zh-TW" dirty="0" smtClean="0"/>
              <a:t>as one dictionary</a:t>
            </a:r>
          </a:p>
          <a:p>
            <a:pPr lvl="1"/>
            <a:r>
              <a:rPr lang="en-US" altLang="zh-TW" dirty="0"/>
              <a:t>E</a:t>
            </a:r>
            <a:r>
              <a:rPr lang="en-US" altLang="zh-TW" dirty="0" smtClean="0"/>
              <a:t>ach </a:t>
            </a:r>
            <a:r>
              <a:rPr lang="en-US" altLang="zh-TW" dirty="0"/>
              <a:t>line in a file as a dictionary </a:t>
            </a:r>
            <a:r>
              <a:rPr lang="en-US" altLang="zh-TW" dirty="0" smtClean="0"/>
              <a:t>element</a:t>
            </a:r>
          </a:p>
          <a:p>
            <a:pPr lvl="1"/>
            <a:r>
              <a:rPr lang="en-US" altLang="zh-TW" dirty="0"/>
              <a:t>Multi-token sequences 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Be defined </a:t>
            </a:r>
            <a:r>
              <a:rPr lang="en-US" altLang="zh-TW" dirty="0"/>
              <a:t>in a dictionary </a:t>
            </a:r>
            <a:r>
              <a:rPr lang="en-US" altLang="zh-TW" dirty="0" smtClean="0"/>
              <a:t>file by </a:t>
            </a:r>
            <a:r>
              <a:rPr lang="en-US" altLang="zh-TW" dirty="0"/>
              <a:t>separating the tokens by a whitespace character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Architecture </a:t>
            </a:r>
            <a:r>
              <a:rPr lang="en-US" altLang="zh-TW" dirty="0" smtClean="0"/>
              <a:t>(12/12)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2715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Altera </a:t>
            </a:r>
            <a:r>
              <a:rPr lang="en-US" altLang="zh-TW" dirty="0" err="1" smtClean="0"/>
              <a:t>Startix</a:t>
            </a:r>
            <a:r>
              <a:rPr lang="en-US" altLang="zh-TW" dirty="0" smtClean="0"/>
              <a:t>-IV GX530 FPGA</a:t>
            </a:r>
          </a:p>
          <a:p>
            <a:pPr lvl="1"/>
            <a:r>
              <a:rPr lang="en-US" altLang="zh-TW" dirty="0" smtClean="0"/>
              <a:t>250 MHz</a:t>
            </a:r>
          </a:p>
          <a:p>
            <a:pPr lvl="1"/>
            <a:r>
              <a:rPr lang="en-US" altLang="zh-TW" sz="2400" dirty="0"/>
              <a:t>L</a:t>
            </a:r>
            <a:r>
              <a:rPr lang="en-US" altLang="zh-TW" sz="2400" dirty="0" smtClean="0"/>
              <a:t>atency </a:t>
            </a:r>
            <a:r>
              <a:rPr lang="en-US" altLang="zh-TW" sz="2400" dirty="0"/>
              <a:t>can be </a:t>
            </a:r>
            <a:r>
              <a:rPr lang="en-US" altLang="zh-TW" sz="2400" dirty="0" smtClean="0"/>
              <a:t>neglected if </a:t>
            </a:r>
            <a:r>
              <a:rPr lang="en-US" altLang="zh-TW" sz="2400" dirty="0"/>
              <a:t>a continuous stream of document data can be </a:t>
            </a:r>
            <a:r>
              <a:rPr lang="en-US" altLang="zh-TW" sz="2400" dirty="0" smtClean="0"/>
              <a:t>maintained at </a:t>
            </a:r>
            <a:r>
              <a:rPr lang="en-US" altLang="zh-TW" sz="2400" dirty="0"/>
              <a:t>high frequency</a:t>
            </a:r>
            <a:r>
              <a:rPr lang="en-US" altLang="zh-TW" sz="2400" dirty="0" smtClean="0"/>
              <a:t>.</a:t>
            </a:r>
          </a:p>
          <a:p>
            <a:pPr lvl="1"/>
            <a:r>
              <a:rPr lang="en-US" altLang="zh-TW" dirty="0" smtClean="0"/>
              <a:t>Dual-port </a:t>
            </a:r>
            <a:r>
              <a:rPr lang="en-US" altLang="zh-TW" dirty="0" err="1" smtClean="0"/>
              <a:t>BlockRAM</a:t>
            </a:r>
            <a:endParaRPr lang="en-US" altLang="zh-TW" dirty="0" smtClean="0"/>
          </a:p>
          <a:p>
            <a:pPr lvl="1"/>
            <a:r>
              <a:rPr lang="en-US" altLang="zh-TW" sz="2400" dirty="0"/>
              <a:t>The number of </a:t>
            </a:r>
            <a:r>
              <a:rPr lang="en-US" altLang="zh-TW" sz="2400" dirty="0" smtClean="0"/>
              <a:t>pipeline stages </a:t>
            </a:r>
            <a:r>
              <a:rPr lang="en-US" altLang="zh-TW" sz="2400" dirty="0"/>
              <a:t>is determined by </a:t>
            </a:r>
            <a:endParaRPr lang="en-US" altLang="zh-TW" sz="2400" dirty="0" smtClean="0"/>
          </a:p>
          <a:p>
            <a:pPr lvl="2"/>
            <a:r>
              <a:rPr lang="en-US" altLang="zh-TW" sz="2200" dirty="0" smtClean="0"/>
              <a:t>the </a:t>
            </a:r>
            <a:r>
              <a:rPr lang="en-US" altLang="zh-TW" sz="2200" dirty="0"/>
              <a:t>single token </a:t>
            </a:r>
            <a:r>
              <a:rPr lang="en-US" altLang="zh-TW" sz="2200" dirty="0" smtClean="0"/>
              <a:t>decoder</a:t>
            </a:r>
          </a:p>
          <a:p>
            <a:pPr lvl="3"/>
            <a:r>
              <a:rPr lang="en-US" altLang="zh-TW" sz="2000" dirty="0"/>
              <a:t>grows with the number of single token patterns used in the multi-token patterns </a:t>
            </a:r>
            <a:endParaRPr lang="en-US" altLang="zh-TW" sz="2000" dirty="0" smtClean="0"/>
          </a:p>
          <a:p>
            <a:pPr lvl="2"/>
            <a:r>
              <a:rPr lang="en-US" altLang="zh-TW" sz="2200" dirty="0" smtClean="0"/>
              <a:t>the multi-token </a:t>
            </a:r>
            <a:r>
              <a:rPr lang="en-US" altLang="zh-TW" sz="2200" dirty="0"/>
              <a:t>result </a:t>
            </a:r>
            <a:r>
              <a:rPr lang="en-US" altLang="zh-TW" sz="2200" dirty="0" smtClean="0"/>
              <a:t>multiplexer</a:t>
            </a:r>
          </a:p>
          <a:p>
            <a:pPr lvl="3"/>
            <a:r>
              <a:rPr lang="en-US" altLang="zh-TW" dirty="0"/>
              <a:t>the number of multi-token patterns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Implementation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07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Altera </a:t>
            </a:r>
            <a:r>
              <a:rPr lang="en-US" altLang="zh-TW" dirty="0" err="1"/>
              <a:t>Quartus</a:t>
            </a:r>
            <a:r>
              <a:rPr lang="en-US" altLang="zh-TW" dirty="0"/>
              <a:t> </a:t>
            </a:r>
            <a:r>
              <a:rPr lang="en-US" altLang="zh-TW" dirty="0" smtClean="0"/>
              <a:t>12.1</a:t>
            </a:r>
          </a:p>
          <a:p>
            <a:r>
              <a:rPr lang="en-US" altLang="zh-TW" dirty="0"/>
              <a:t>The resource numbers were generated using a </a:t>
            </a:r>
            <a:r>
              <a:rPr lang="en-US" altLang="zh-TW" dirty="0" smtClean="0"/>
              <a:t>two threaded dual </a:t>
            </a:r>
            <a:r>
              <a:rPr lang="en-US" altLang="zh-TW" dirty="0"/>
              <a:t>BFSM capable of processing two by two </a:t>
            </a:r>
            <a:r>
              <a:rPr lang="en-US" altLang="zh-TW" dirty="0" smtClean="0"/>
              <a:t>interleaved streams.</a:t>
            </a:r>
          </a:p>
          <a:p>
            <a:r>
              <a:rPr lang="en-US" altLang="zh-TW" dirty="0" smtClean="0"/>
              <a:t>A set of </a:t>
            </a:r>
            <a:r>
              <a:rPr lang="en-US" altLang="zh-TW" dirty="0"/>
              <a:t>test documents with sizes ranging from 100 B to 10 MB.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Evaluation (1/8)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16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Resource </a:t>
            </a:r>
            <a:r>
              <a:rPr lang="en-US" altLang="zh-TW" dirty="0" smtClean="0"/>
              <a:t>utilization</a:t>
            </a:r>
          </a:p>
          <a:p>
            <a:pPr lvl="1"/>
            <a:r>
              <a:rPr lang="en-US" altLang="zh-TW" sz="2400" dirty="0"/>
              <a:t>E</a:t>
            </a:r>
            <a:r>
              <a:rPr lang="en-US" altLang="zh-TW" sz="2400" dirty="0" smtClean="0"/>
              <a:t>xamine </a:t>
            </a:r>
            <a:r>
              <a:rPr lang="en-US" altLang="zh-TW" sz="2400" dirty="0"/>
              <a:t>the impact of the size of the </a:t>
            </a:r>
            <a:r>
              <a:rPr lang="en-US" altLang="zh-TW" sz="2400" dirty="0" smtClean="0"/>
              <a:t>dictionary containing </a:t>
            </a:r>
            <a:r>
              <a:rPr lang="en-US" altLang="zh-TW" sz="2400" dirty="0"/>
              <a:t>single token elements </a:t>
            </a:r>
            <a:r>
              <a:rPr lang="en-US" altLang="zh-TW" sz="2400" dirty="0" smtClean="0"/>
              <a:t>only</a:t>
            </a:r>
          </a:p>
          <a:p>
            <a:pPr lvl="1"/>
            <a:r>
              <a:rPr lang="en-US" altLang="zh-TW" sz="2400" dirty="0"/>
              <a:t>T</a:t>
            </a:r>
            <a:r>
              <a:rPr lang="en-US" altLang="zh-TW" sz="2400" dirty="0" smtClean="0"/>
              <a:t>he </a:t>
            </a:r>
            <a:r>
              <a:rPr lang="en-US" altLang="zh-TW" sz="2400" dirty="0"/>
              <a:t>size of the transition </a:t>
            </a:r>
            <a:r>
              <a:rPr lang="en-US" altLang="zh-TW" sz="2400" dirty="0" smtClean="0"/>
              <a:t>rule memory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(2/8)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73056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275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Resource utilization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Evaluation </a:t>
            </a:r>
            <a:r>
              <a:rPr lang="en-US" altLang="zh-TW" dirty="0" smtClean="0"/>
              <a:t>(3/8)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20549"/>
            <a:ext cx="5616624" cy="410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111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Throughput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𝑇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∗</m:t>
                    </m:r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altLang="zh-TW" b="0" dirty="0" smtClean="0"/>
              </a:p>
              <a:p>
                <a:pPr lvl="2"/>
                <a:r>
                  <a:rPr lang="en-US" altLang="zh-TW" sz="2200" i="1" dirty="0" smtClean="0"/>
                  <a:t>T  </a:t>
                </a:r>
                <a:r>
                  <a:rPr lang="en-US" altLang="zh-TW" sz="2200" dirty="0"/>
                  <a:t>is the throughput in Bytes </a:t>
                </a:r>
                <a:r>
                  <a:rPr lang="en-US" altLang="zh-TW" sz="2200" dirty="0" smtClean="0"/>
                  <a:t>per second </a:t>
                </a:r>
                <a:r>
                  <a:rPr lang="en-US" altLang="zh-TW" sz="2200" dirty="0"/>
                  <a:t>for ASCII </a:t>
                </a:r>
                <a:r>
                  <a:rPr lang="en-US" altLang="zh-TW" sz="2200" dirty="0" smtClean="0"/>
                  <a:t>characters</a:t>
                </a:r>
              </a:p>
              <a:p>
                <a:pPr lvl="2"/>
                <a:r>
                  <a:rPr lang="en-US" altLang="zh-TW" i="1" dirty="0" smtClean="0"/>
                  <a:t>f </a:t>
                </a:r>
                <a:r>
                  <a:rPr lang="en-US" altLang="zh-TW" dirty="0" smtClean="0"/>
                  <a:t>denotes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>frequency</a:t>
                </a:r>
              </a:p>
              <a:p>
                <a:pPr lvl="2"/>
                <a:r>
                  <a:rPr lang="en-US" altLang="zh-TW" sz="2200" i="1" dirty="0" smtClean="0"/>
                  <a:t>n  </a:t>
                </a:r>
                <a:r>
                  <a:rPr lang="en-US" altLang="zh-TW" sz="2200" dirty="0" smtClean="0"/>
                  <a:t>is </a:t>
                </a:r>
                <a:r>
                  <a:rPr lang="en-US" altLang="zh-TW" sz="2200" dirty="0"/>
                  <a:t>the number of streams processed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(4/8)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2516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Throughput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Evaluation </a:t>
            </a:r>
            <a:r>
              <a:rPr lang="en-US" altLang="zh-TW" dirty="0" smtClean="0"/>
              <a:t>(5/8)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04" y="1988840"/>
            <a:ext cx="5533076" cy="390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524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Comparison </a:t>
            </a:r>
            <a:r>
              <a:rPr lang="en-US" altLang="zh-TW" dirty="0"/>
              <a:t>with original </a:t>
            </a:r>
            <a:r>
              <a:rPr lang="en-US" altLang="zh-TW" dirty="0" smtClean="0"/>
              <a:t>software</a:t>
            </a:r>
          </a:p>
          <a:p>
            <a:pPr lvl="1"/>
            <a:r>
              <a:rPr lang="en-US" altLang="zh-TW" dirty="0" smtClean="0"/>
              <a:t>Intel</a:t>
            </a:r>
            <a:r>
              <a:rPr lang="en-US" altLang="zh-TW" baseline="30000" dirty="0" smtClean="0"/>
              <a:t>®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XEON</a:t>
            </a:r>
            <a:r>
              <a:rPr lang="en-US" altLang="zh-TW" baseline="30000" dirty="0" smtClean="0"/>
              <a:t>®</a:t>
            </a:r>
            <a:r>
              <a:rPr lang="en-US" altLang="zh-TW" dirty="0"/>
              <a:t> </a:t>
            </a:r>
            <a:r>
              <a:rPr lang="en-US" altLang="zh-TW" dirty="0" smtClean="0"/>
              <a:t>E5530 </a:t>
            </a:r>
            <a:r>
              <a:rPr lang="en-US" altLang="zh-TW" dirty="0"/>
              <a:t>with 2.40 GHz using 16 </a:t>
            </a:r>
            <a:r>
              <a:rPr lang="en-US" altLang="zh-TW" dirty="0" smtClean="0"/>
              <a:t>threads</a:t>
            </a:r>
          </a:p>
          <a:p>
            <a:pPr lvl="1"/>
            <a:r>
              <a:rPr lang="en-US" altLang="zh-TW" dirty="0" smtClean="0"/>
              <a:t>Maximum throughput of 6.43 MB/s </a:t>
            </a:r>
          </a:p>
          <a:p>
            <a:pPr lvl="1"/>
            <a:r>
              <a:rPr lang="en-US" altLang="zh-TW" sz="2400" dirty="0"/>
              <a:t>Compared with the </a:t>
            </a:r>
            <a:r>
              <a:rPr lang="en-US" altLang="zh-TW" sz="2400" dirty="0" smtClean="0"/>
              <a:t>4 stream implementation</a:t>
            </a:r>
          </a:p>
          <a:p>
            <a:pPr lvl="2"/>
            <a:r>
              <a:rPr lang="en-US" altLang="zh-TW" dirty="0"/>
              <a:t>14x to 75x improvement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28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Evaluation </a:t>
            </a:r>
            <a:r>
              <a:rPr lang="en-US" altLang="zh-TW" dirty="0" smtClean="0"/>
              <a:t>(6/8)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204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Comparison with related </a:t>
            </a:r>
            <a:r>
              <a:rPr lang="en-US" altLang="zh-TW" dirty="0" smtClean="0"/>
              <a:t>work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altLang="zh-TW" dirty="0"/>
              <a:t>The </a:t>
            </a:r>
            <a:r>
              <a:rPr lang="en-US" altLang="zh-TW" dirty="0" smtClean="0"/>
              <a:t>throughput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altLang="zh-TW" dirty="0" smtClean="0"/>
              <a:t>The technology </a:t>
            </a:r>
            <a:r>
              <a:rPr lang="en-US" altLang="zh-TW" dirty="0"/>
              <a:t>available at implementation time</a:t>
            </a:r>
            <a:endParaRPr lang="en-US" altLang="zh-TW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altLang="zh-TW" dirty="0" smtClean="0"/>
              <a:t>Storage efficiency</a:t>
            </a:r>
          </a:p>
          <a:p>
            <a:pPr lvl="2"/>
            <a:r>
              <a:rPr lang="en-US" altLang="zh-TW" sz="2200" dirty="0"/>
              <a:t>logical cells per </a:t>
            </a:r>
            <a:r>
              <a:rPr lang="en-US" altLang="zh-TW" sz="2200" dirty="0" smtClean="0"/>
              <a:t>character (LC/char)</a:t>
            </a:r>
          </a:p>
          <a:p>
            <a:pPr lvl="2"/>
            <a:r>
              <a:rPr lang="en-US" altLang="zh-TW" dirty="0"/>
              <a:t>memory bits per character (bit/char)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Evaluation </a:t>
            </a:r>
            <a:r>
              <a:rPr lang="en-US" altLang="zh-TW" dirty="0" smtClean="0"/>
              <a:t>(7/8)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033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novel </a:t>
            </a:r>
            <a:r>
              <a:rPr lang="en-US" altLang="zh-TW" dirty="0" smtClean="0"/>
              <a:t>architecture consisting </a:t>
            </a:r>
            <a:r>
              <a:rPr lang="en-US" altLang="zh-TW" dirty="0"/>
              <a:t>of a deterministic finite-state automaton (</a:t>
            </a:r>
            <a:r>
              <a:rPr lang="en-US" altLang="zh-TW" dirty="0" smtClean="0"/>
              <a:t>DFA) to </a:t>
            </a:r>
            <a:r>
              <a:rPr lang="en-US" altLang="zh-TW" dirty="0"/>
              <a:t>detect single token-based patterns and a </a:t>
            </a:r>
            <a:r>
              <a:rPr lang="en-US" altLang="zh-TW" dirty="0" smtClean="0"/>
              <a:t>non-deterministic finite-state </a:t>
            </a:r>
            <a:r>
              <a:rPr lang="en-US" altLang="zh-TW" dirty="0"/>
              <a:t>automaton (NFA) to find token sequences or </a:t>
            </a:r>
            <a:r>
              <a:rPr lang="en-US" altLang="zh-TW" dirty="0" err="1" smtClean="0"/>
              <a:t>multitoken</a:t>
            </a:r>
            <a:r>
              <a:rPr lang="en-US" altLang="zh-TW" dirty="0" smtClean="0"/>
              <a:t> patterns.</a:t>
            </a:r>
          </a:p>
          <a:p>
            <a:pPr lvl="1"/>
            <a:r>
              <a:rPr lang="en-US" altLang="zh-TW" dirty="0" smtClean="0"/>
              <a:t>DFA: </a:t>
            </a:r>
            <a:r>
              <a:rPr lang="en-US" altLang="zh-TW" sz="2400" i="1" dirty="0"/>
              <a:t>“High-performance pattern-matching for </a:t>
            </a:r>
            <a:r>
              <a:rPr lang="en-US" altLang="zh-TW" sz="2400" i="1" dirty="0" smtClean="0"/>
              <a:t>intrusion detection,” </a:t>
            </a:r>
            <a:r>
              <a:rPr lang="en-US" altLang="zh-TW" sz="2400" dirty="0" smtClean="0"/>
              <a:t>INFOCOM 2006.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NFA: </a:t>
            </a:r>
            <a:r>
              <a:rPr lang="en-US" altLang="zh-TW" sz="2400" i="1" dirty="0"/>
              <a:t>“Fast regular expression </a:t>
            </a:r>
            <a:r>
              <a:rPr lang="en-US" altLang="zh-TW" sz="2400" i="1" dirty="0" smtClean="0"/>
              <a:t>matching using  </a:t>
            </a:r>
            <a:r>
              <a:rPr lang="en-US" altLang="zh-TW" sz="2400" i="1" dirty="0" err="1"/>
              <a:t>fpgas</a:t>
            </a:r>
            <a:r>
              <a:rPr lang="en-US" altLang="zh-TW" sz="2400" i="1" dirty="0" smtClean="0"/>
              <a:t>,” </a:t>
            </a:r>
            <a:r>
              <a:rPr lang="en-US" altLang="zh-TW" sz="2400" dirty="0" smtClean="0"/>
              <a:t>FCCM 2001.</a:t>
            </a:r>
            <a:endParaRPr lang="en-US" altLang="zh-TW" dirty="0" smtClean="0"/>
          </a:p>
          <a:p>
            <a:r>
              <a:rPr lang="en-US" altLang="zh-TW" dirty="0"/>
              <a:t>I</a:t>
            </a:r>
            <a:r>
              <a:rPr lang="en-US" altLang="zh-TW" dirty="0" smtClean="0"/>
              <a:t>mplemented </a:t>
            </a:r>
            <a:r>
              <a:rPr lang="en-US" altLang="zh-TW" dirty="0"/>
              <a:t>on an Altera </a:t>
            </a:r>
            <a:r>
              <a:rPr lang="en-US" altLang="zh-TW" dirty="0" err="1" smtClean="0"/>
              <a:t>Stratix</a:t>
            </a:r>
            <a:r>
              <a:rPr lang="en-US" altLang="zh-TW" dirty="0" smtClean="0"/>
              <a:t> IV </a:t>
            </a:r>
            <a:r>
              <a:rPr lang="en-US" altLang="zh-TW" dirty="0"/>
              <a:t>GX530, and were able to process up to 16 documents </a:t>
            </a:r>
            <a:r>
              <a:rPr lang="en-US" altLang="zh-TW" dirty="0" smtClean="0"/>
              <a:t>in parallel </a:t>
            </a:r>
            <a:r>
              <a:rPr lang="en-US" altLang="zh-TW" dirty="0"/>
              <a:t>at a peak throughput rate of 9.7 Gb/s.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 (1/3)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01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Comparison with related work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Evaluation </a:t>
            </a:r>
            <a:r>
              <a:rPr lang="en-US" altLang="zh-TW" dirty="0" smtClean="0"/>
              <a:t>(8/8)</a:t>
            </a:r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6" y="2132856"/>
            <a:ext cx="77247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08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T</a:t>
            </a:r>
            <a:r>
              <a:rPr lang="en-US" altLang="zh-TW" sz="2800" dirty="0" smtClean="0"/>
              <a:t>ext Analytics </a:t>
            </a:r>
            <a:r>
              <a:rPr lang="en-US" altLang="zh-TW" sz="2800" dirty="0"/>
              <a:t>(TA</a:t>
            </a:r>
            <a:r>
              <a:rPr lang="en-US" altLang="zh-TW" sz="2800" dirty="0" smtClean="0"/>
              <a:t>)</a:t>
            </a:r>
          </a:p>
          <a:p>
            <a:pPr lvl="1"/>
            <a:r>
              <a:rPr lang="en-US" altLang="zh-TW" sz="2400" dirty="0"/>
              <a:t>Extracting structured information from large amounts of </a:t>
            </a:r>
            <a:r>
              <a:rPr lang="en-US" altLang="zh-TW" sz="2400" dirty="0" smtClean="0"/>
              <a:t>unstructured data</a:t>
            </a:r>
          </a:p>
          <a:p>
            <a:r>
              <a:rPr lang="en-US" altLang="zh-TW" sz="2800" dirty="0"/>
              <a:t>D</a:t>
            </a:r>
            <a:r>
              <a:rPr lang="en-US" altLang="zh-TW" sz="2800" dirty="0" smtClean="0"/>
              <a:t>ictionary Matching </a:t>
            </a:r>
            <a:r>
              <a:rPr lang="en-US" altLang="zh-TW" sz="2800" dirty="0"/>
              <a:t>(DM</a:t>
            </a:r>
            <a:r>
              <a:rPr lang="en-US" altLang="zh-TW" sz="2800" dirty="0" smtClean="0"/>
              <a:t>)</a:t>
            </a:r>
          </a:p>
          <a:p>
            <a:pPr lvl="1"/>
            <a:r>
              <a:rPr lang="en-US" altLang="zh-TW" sz="2400" smtClean="0"/>
              <a:t>the </a:t>
            </a:r>
            <a:r>
              <a:rPr lang="en-US" altLang="zh-TW" sz="2400" dirty="0"/>
              <a:t>detection </a:t>
            </a:r>
            <a:r>
              <a:rPr lang="en-US" altLang="zh-TW" sz="2400" dirty="0" smtClean="0"/>
              <a:t>of particular </a:t>
            </a:r>
            <a:r>
              <a:rPr lang="en-US" altLang="zh-TW" sz="2400" dirty="0"/>
              <a:t>sets of words and </a:t>
            </a:r>
            <a:r>
              <a:rPr lang="en-US" altLang="zh-TW" sz="2400" dirty="0" smtClean="0"/>
              <a:t>patterns</a:t>
            </a:r>
          </a:p>
          <a:p>
            <a:pPr lvl="1"/>
            <a:r>
              <a:rPr lang="en-US" altLang="zh-TW" dirty="0"/>
              <a:t>Before DM is performed, a document is split into parts called </a:t>
            </a:r>
            <a:r>
              <a:rPr lang="en-US" altLang="zh-TW" b="1" dirty="0"/>
              <a:t>tokens</a:t>
            </a:r>
            <a:r>
              <a:rPr lang="en-US" altLang="zh-TW" dirty="0"/>
              <a:t>.</a:t>
            </a:r>
          </a:p>
          <a:p>
            <a:pPr lvl="1"/>
            <a:r>
              <a:rPr lang="en-US" altLang="zh-TW" dirty="0" smtClean="0"/>
              <a:t>By </a:t>
            </a:r>
            <a:r>
              <a:rPr lang="en-US" altLang="zh-TW" dirty="0"/>
              <a:t>splitting the text at </a:t>
            </a:r>
            <a:endParaRPr lang="en-US" altLang="zh-TW" dirty="0" smtClean="0"/>
          </a:p>
          <a:p>
            <a:pPr marL="1088136" lvl="2" indent="-457200">
              <a:buFont typeface="+mj-lt"/>
              <a:buAutoNum type="arabicPeriod"/>
            </a:pPr>
            <a:r>
              <a:rPr lang="en-US" altLang="zh-TW" dirty="0" smtClean="0"/>
              <a:t>whitespaces </a:t>
            </a:r>
            <a:r>
              <a:rPr lang="en-US" altLang="zh-TW" dirty="0"/>
              <a:t>and/or </a:t>
            </a:r>
            <a:endParaRPr lang="en-US" altLang="zh-TW" dirty="0" smtClean="0"/>
          </a:p>
          <a:p>
            <a:pPr marL="1088136" lvl="2" indent="-457200">
              <a:buFont typeface="+mj-lt"/>
              <a:buAutoNum type="arabicPeriod"/>
            </a:pPr>
            <a:r>
              <a:rPr lang="en-US" altLang="zh-TW" dirty="0" smtClean="0"/>
              <a:t>other </a:t>
            </a:r>
            <a:r>
              <a:rPr lang="en-US" altLang="zh-TW" dirty="0"/>
              <a:t>special characters or </a:t>
            </a:r>
            <a:endParaRPr lang="en-US" altLang="zh-TW" dirty="0" smtClean="0"/>
          </a:p>
          <a:p>
            <a:pPr marL="1088136" lvl="2" indent="-457200">
              <a:buFont typeface="+mj-lt"/>
              <a:buAutoNum type="arabicPeriod"/>
            </a:pPr>
            <a:r>
              <a:rPr lang="en-US" altLang="zh-TW" dirty="0" smtClean="0"/>
              <a:t>more </a:t>
            </a:r>
            <a:r>
              <a:rPr lang="en-US" altLang="zh-TW" dirty="0"/>
              <a:t>complex patterns</a:t>
            </a:r>
            <a:endParaRPr lang="zh-TW" altLang="en-US" dirty="0"/>
          </a:p>
          <a:p>
            <a:pPr lvl="1"/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 </a:t>
            </a:r>
            <a:r>
              <a:rPr lang="en-US" altLang="zh-TW" dirty="0" smtClean="0"/>
              <a:t>(2/3)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501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 </a:t>
            </a:r>
            <a:r>
              <a:rPr lang="en-US" altLang="zh-TW" dirty="0" smtClean="0"/>
              <a:t>(3/3)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616624" cy="38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23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Text analytics adds specific details to pattern </a:t>
            </a:r>
            <a:r>
              <a:rPr lang="en-US" altLang="zh-TW" dirty="0" smtClean="0"/>
              <a:t>matching</a:t>
            </a:r>
          </a:p>
          <a:p>
            <a:pPr lvl="1"/>
            <a:r>
              <a:rPr lang="en-US" altLang="zh-TW" dirty="0" smtClean="0"/>
              <a:t>Tokenization</a:t>
            </a:r>
          </a:p>
          <a:p>
            <a:r>
              <a:rPr lang="en-US" altLang="zh-TW" dirty="0" smtClean="0"/>
              <a:t>The text data gets split into parts, so-called </a:t>
            </a:r>
            <a:r>
              <a:rPr lang="en-US" altLang="zh-TW" b="1" dirty="0" smtClean="0"/>
              <a:t>tokens</a:t>
            </a:r>
          </a:p>
          <a:p>
            <a:r>
              <a:rPr lang="en-US" altLang="zh-TW" dirty="0"/>
              <a:t>The </a:t>
            </a:r>
            <a:r>
              <a:rPr lang="en-US" altLang="zh-TW" dirty="0" smtClean="0"/>
              <a:t>output of </a:t>
            </a:r>
            <a:r>
              <a:rPr lang="en-US" altLang="zh-TW" dirty="0"/>
              <a:t>the </a:t>
            </a:r>
            <a:r>
              <a:rPr lang="en-US" altLang="zh-TW" dirty="0" err="1"/>
              <a:t>tokenizer</a:t>
            </a:r>
            <a:r>
              <a:rPr lang="en-US" altLang="zh-TW" dirty="0"/>
              <a:t> is a set of tuples, each consisting of </a:t>
            </a:r>
            <a:r>
              <a:rPr lang="en-US" altLang="zh-TW" dirty="0" smtClean="0"/>
              <a:t>a start </a:t>
            </a:r>
            <a:r>
              <a:rPr lang="en-US" altLang="zh-TW" dirty="0"/>
              <a:t>and end offset of a token within the text data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Matches found </a:t>
            </a:r>
            <a:r>
              <a:rPr lang="en-US" altLang="zh-TW" dirty="0"/>
              <a:t>by the pattern matching algorithm are only valid if </a:t>
            </a:r>
            <a:r>
              <a:rPr lang="en-US" altLang="zh-TW" dirty="0" smtClean="0"/>
              <a:t>the start </a:t>
            </a:r>
            <a:r>
              <a:rPr lang="en-US" altLang="zh-TW" dirty="0"/>
              <a:t>and end offsets of the found pattern match the </a:t>
            </a:r>
            <a:r>
              <a:rPr lang="en-US" altLang="zh-TW" dirty="0" smtClean="0"/>
              <a:t>offsets for </a:t>
            </a:r>
            <a:r>
              <a:rPr lang="en-US" altLang="zh-TW" dirty="0"/>
              <a:t>the given token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sz="2400" dirty="0"/>
              <a:t>similar to the regular </a:t>
            </a:r>
            <a:r>
              <a:rPr lang="en-US" altLang="zh-TW" sz="2400" dirty="0" smtClean="0"/>
              <a:t>expression </a:t>
            </a:r>
            <a:r>
              <a:rPr lang="en-US" altLang="zh-TW" sz="2400" i="1" dirty="0" smtClean="0"/>
              <a:t>\</a:t>
            </a:r>
            <a:r>
              <a:rPr lang="en-US" altLang="zh-TW" sz="2400" i="1" dirty="0" err="1" smtClean="0"/>
              <a:t>bJohn</a:t>
            </a:r>
            <a:r>
              <a:rPr lang="en-US" altLang="zh-TW" sz="2400" i="1" dirty="0" smtClean="0"/>
              <a:t>\b </a:t>
            </a:r>
            <a:r>
              <a:rPr lang="en-US" altLang="zh-TW" sz="2400" dirty="0"/>
              <a:t>where </a:t>
            </a:r>
            <a:r>
              <a:rPr lang="en-US" altLang="zh-TW" sz="2400" i="1" dirty="0"/>
              <a:t>John </a:t>
            </a:r>
            <a:r>
              <a:rPr lang="en-US" altLang="zh-TW" sz="2400" dirty="0"/>
              <a:t>is only valid at word boundaries.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Dictionary Matching </a:t>
            </a:r>
            <a:r>
              <a:rPr lang="en-US" altLang="zh-TW" sz="3200" dirty="0" smtClean="0"/>
              <a:t>and </a:t>
            </a:r>
            <a:r>
              <a:rPr lang="en-US" altLang="zh-TW" sz="3200" dirty="0"/>
              <a:t>Text </a:t>
            </a:r>
            <a:r>
              <a:rPr lang="en-US" altLang="zh-TW" sz="3200" dirty="0" smtClean="0"/>
              <a:t>analytics (1/2)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934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Patterns consisting of a sequence of tokens are </a:t>
            </a:r>
            <a:r>
              <a:rPr lang="en-US" altLang="zh-TW" dirty="0" smtClean="0"/>
              <a:t>referred to </a:t>
            </a:r>
            <a:r>
              <a:rPr lang="en-US" altLang="zh-TW" dirty="0"/>
              <a:t>as multi-token patterns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e.g., </a:t>
            </a:r>
            <a:r>
              <a:rPr lang="en-US" altLang="zh-TW" sz="2400" dirty="0"/>
              <a:t>Assuming </a:t>
            </a:r>
            <a:r>
              <a:rPr lang="en-US" altLang="zh-TW" sz="2400" i="1" dirty="0"/>
              <a:t>John </a:t>
            </a:r>
            <a:r>
              <a:rPr lang="en-US" altLang="zh-TW" sz="2400" dirty="0"/>
              <a:t>and </a:t>
            </a:r>
            <a:r>
              <a:rPr lang="en-US" altLang="zh-TW" sz="2400" i="1" dirty="0"/>
              <a:t>Doe </a:t>
            </a:r>
            <a:r>
              <a:rPr lang="en-US" altLang="zh-TW" sz="2400" dirty="0"/>
              <a:t>are defined as </a:t>
            </a:r>
            <a:r>
              <a:rPr lang="en-US" altLang="zh-TW" sz="2400" dirty="0" smtClean="0"/>
              <a:t>tokens,  </a:t>
            </a:r>
            <a:r>
              <a:rPr lang="en-US" altLang="zh-TW" sz="2400" dirty="0"/>
              <a:t>it does </a:t>
            </a:r>
            <a:r>
              <a:rPr lang="en-US" altLang="zh-TW" sz="2400" dirty="0" smtClean="0"/>
              <a:t>not matter </a:t>
            </a:r>
            <a:r>
              <a:rPr lang="en-US" altLang="zh-TW" sz="2400" dirty="0"/>
              <a:t>by what characters they are separated as long as </a:t>
            </a:r>
            <a:r>
              <a:rPr lang="en-US" altLang="zh-TW" sz="2400" dirty="0" smtClean="0"/>
              <a:t>these two </a:t>
            </a:r>
            <a:r>
              <a:rPr lang="en-US" altLang="zh-TW" sz="2400" dirty="0"/>
              <a:t>tokens appear in sequence.</a:t>
            </a:r>
            <a:endParaRPr lang="en-US" altLang="zh-TW" dirty="0" smtClean="0"/>
          </a:p>
          <a:p>
            <a:r>
              <a:rPr lang="en-US" altLang="zh-TW" dirty="0" smtClean="0"/>
              <a:t>Text </a:t>
            </a:r>
            <a:r>
              <a:rPr lang="en-US" altLang="zh-TW" dirty="0"/>
              <a:t>analytics allows </a:t>
            </a:r>
            <a:r>
              <a:rPr lang="en-US" altLang="zh-TW" dirty="0" smtClean="0"/>
              <a:t>the use </a:t>
            </a:r>
            <a:r>
              <a:rPr lang="en-US" altLang="zh-TW" dirty="0"/>
              <a:t>of simple regular expressions in </a:t>
            </a:r>
            <a:r>
              <a:rPr lang="en-US" altLang="zh-TW" dirty="0" smtClean="0"/>
              <a:t>dictionaries</a:t>
            </a:r>
          </a:p>
          <a:p>
            <a:pPr lvl="1"/>
            <a:r>
              <a:rPr lang="en-US" altLang="zh-TW" dirty="0" smtClean="0"/>
              <a:t>e.g., a dictionary </a:t>
            </a:r>
            <a:r>
              <a:rPr lang="en-US" altLang="zh-TW" dirty="0"/>
              <a:t>may contain various date </a:t>
            </a:r>
            <a:r>
              <a:rPr lang="en-US" altLang="zh-TW" dirty="0" smtClean="0"/>
              <a:t>formats</a:t>
            </a:r>
          </a:p>
          <a:p>
            <a:r>
              <a:rPr lang="en-US" altLang="zh-TW" dirty="0" smtClean="0"/>
              <a:t>Requires </a:t>
            </a:r>
            <a:r>
              <a:rPr lang="en-US" altLang="zh-TW" dirty="0"/>
              <a:t>exact </a:t>
            </a:r>
            <a:r>
              <a:rPr lang="en-US" altLang="zh-TW" dirty="0" smtClean="0"/>
              <a:t>operation</a:t>
            </a:r>
          </a:p>
          <a:p>
            <a:pPr lvl="1"/>
            <a:r>
              <a:rPr lang="en-US" altLang="zh-TW" dirty="0" smtClean="0"/>
              <a:t>Exclude the approaches causing false positive results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Dictionary Matching </a:t>
            </a:r>
            <a:r>
              <a:rPr lang="en-US" altLang="zh-TW" sz="3200" dirty="0" smtClean="0"/>
              <a:t>and </a:t>
            </a:r>
            <a:r>
              <a:rPr lang="en-US" altLang="zh-TW" sz="3200" dirty="0"/>
              <a:t>Text </a:t>
            </a:r>
            <a:r>
              <a:rPr lang="en-US" altLang="zh-TW" sz="3200" dirty="0" smtClean="0"/>
              <a:t>analytics (2/2)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991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High-level view of the </a:t>
            </a:r>
            <a:r>
              <a:rPr lang="en-US" altLang="zh-TW" dirty="0" smtClean="0"/>
              <a:t>architecture</a:t>
            </a:r>
          </a:p>
          <a:p>
            <a:pPr lvl="1"/>
            <a:r>
              <a:rPr lang="en-US" altLang="zh-TW" dirty="0" smtClean="0"/>
              <a:t>Single </a:t>
            </a:r>
            <a:r>
              <a:rPr lang="en-US" altLang="zh-TW" dirty="0"/>
              <a:t>token </a:t>
            </a:r>
            <a:r>
              <a:rPr lang="en-US" altLang="zh-TW" dirty="0" smtClean="0"/>
              <a:t>Matching</a:t>
            </a:r>
          </a:p>
          <a:p>
            <a:pPr lvl="2"/>
            <a:r>
              <a:rPr lang="en-US" altLang="zh-TW" sz="2200" dirty="0" smtClean="0"/>
              <a:t>A DFA-based </a:t>
            </a:r>
            <a:r>
              <a:rPr lang="en-US" altLang="zh-TW" sz="2200" dirty="0"/>
              <a:t>architecture is used to provide a </a:t>
            </a:r>
            <a:r>
              <a:rPr lang="en-US" altLang="zh-TW" sz="2200" dirty="0" smtClean="0"/>
              <a:t>deterministic scan </a:t>
            </a:r>
            <a:r>
              <a:rPr lang="en-US" altLang="zh-TW" sz="2200" dirty="0"/>
              <a:t>rate of the document text data</a:t>
            </a:r>
            <a:r>
              <a:rPr lang="en-US" altLang="zh-TW" sz="2200" dirty="0" smtClean="0"/>
              <a:t>.</a:t>
            </a:r>
          </a:p>
          <a:p>
            <a:pPr lvl="1"/>
            <a:r>
              <a:rPr lang="en-US" altLang="zh-TW" dirty="0" smtClean="0"/>
              <a:t>Multi token Matching</a:t>
            </a:r>
          </a:p>
          <a:p>
            <a:pPr lvl="2"/>
            <a:r>
              <a:rPr lang="en-US" altLang="zh-TW" sz="2200" dirty="0" smtClean="0"/>
              <a:t>An </a:t>
            </a:r>
            <a:r>
              <a:rPr lang="en-US" altLang="zh-TW" sz="2200" dirty="0"/>
              <a:t>NFA based circuitry is used </a:t>
            </a:r>
            <a:r>
              <a:rPr lang="en-US" altLang="zh-TW" sz="2200" dirty="0" smtClean="0"/>
              <a:t>which advances </a:t>
            </a:r>
            <a:r>
              <a:rPr lang="en-US" altLang="zh-TW" sz="2200" dirty="0"/>
              <a:t>its states on a token by token basis</a:t>
            </a:r>
            <a:r>
              <a:rPr lang="en-US" altLang="zh-TW" sz="2200" dirty="0" smtClean="0"/>
              <a:t>.</a:t>
            </a:r>
          </a:p>
          <a:p>
            <a:pPr lvl="1"/>
            <a:r>
              <a:rPr lang="en-US" altLang="zh-TW" sz="2400" dirty="0"/>
              <a:t>All its </a:t>
            </a:r>
            <a:r>
              <a:rPr lang="en-US" altLang="zh-TW" sz="2400" dirty="0" smtClean="0"/>
              <a:t>detected patterns are </a:t>
            </a:r>
            <a:r>
              <a:rPr lang="en-US" altLang="zh-TW" sz="2400" dirty="0"/>
              <a:t>reported as a combination of </a:t>
            </a:r>
            <a:endParaRPr lang="en-US" altLang="zh-TW" sz="2400" dirty="0" smtClean="0"/>
          </a:p>
          <a:p>
            <a:pPr marL="1088136" lvl="2" indent="-457200">
              <a:buFont typeface="+mj-lt"/>
              <a:buAutoNum type="arabicPeriod"/>
            </a:pPr>
            <a:r>
              <a:rPr lang="en-US" altLang="zh-TW" sz="2200" dirty="0" smtClean="0"/>
              <a:t>the </a:t>
            </a:r>
            <a:r>
              <a:rPr lang="en-US" altLang="zh-TW" sz="2200" dirty="0"/>
              <a:t>start </a:t>
            </a:r>
            <a:r>
              <a:rPr lang="en-US" altLang="zh-TW" sz="2200" dirty="0" smtClean="0"/>
              <a:t>offset </a:t>
            </a:r>
          </a:p>
          <a:p>
            <a:pPr marL="1088136" lvl="2" indent="-457200">
              <a:buFont typeface="+mj-lt"/>
              <a:buAutoNum type="arabicPeriod"/>
            </a:pPr>
            <a:r>
              <a:rPr lang="en-US" altLang="zh-TW" sz="2200" dirty="0" smtClean="0"/>
              <a:t>the </a:t>
            </a:r>
            <a:r>
              <a:rPr lang="en-US" altLang="zh-TW" sz="2200" dirty="0"/>
              <a:t>end offset </a:t>
            </a:r>
            <a:endParaRPr lang="en-US" altLang="zh-TW" sz="2200" dirty="0" smtClean="0"/>
          </a:p>
          <a:p>
            <a:pPr marL="1088136" lvl="2" indent="-457200">
              <a:buFont typeface="+mj-lt"/>
              <a:buAutoNum type="arabicPeriod"/>
            </a:pPr>
            <a:r>
              <a:rPr lang="en-US" altLang="zh-TW" sz="2200" dirty="0" smtClean="0"/>
              <a:t>the </a:t>
            </a:r>
            <a:r>
              <a:rPr lang="en-US" altLang="zh-TW" sz="2200" dirty="0"/>
              <a:t>dictionary identifier </a:t>
            </a:r>
            <a:r>
              <a:rPr lang="en-US" altLang="zh-TW" sz="2200" dirty="0" smtClean="0"/>
              <a:t>value</a:t>
            </a:r>
            <a:endParaRPr lang="en-US" altLang="zh-TW" sz="1800" dirty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Architecture (</a:t>
            </a:r>
            <a:r>
              <a:rPr lang="en-US" altLang="zh-TW" dirty="0"/>
              <a:t>1/12)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3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High-level view of the architecture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1C4E-9247-4958-9C11-90376E04A33F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Architecture </a:t>
            </a:r>
            <a:r>
              <a:rPr lang="en-US" altLang="zh-TW" dirty="0" smtClean="0"/>
              <a:t>(</a:t>
            </a:r>
            <a:r>
              <a:rPr lang="en-US" altLang="zh-TW" dirty="0"/>
              <a:t>2/12)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09" y="2708920"/>
            <a:ext cx="716026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自訂 1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4691</TotalTime>
  <Words>1257</Words>
  <Application>Microsoft Office PowerPoint</Application>
  <PresentationFormat>如螢幕大小 (4:3)</PresentationFormat>
  <Paragraphs>203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匯合</vt:lpstr>
      <vt:lpstr>Token-based  dictionary pattern matching  for text analytics</vt:lpstr>
      <vt:lpstr>Outline</vt:lpstr>
      <vt:lpstr>Introduction (1/3)</vt:lpstr>
      <vt:lpstr>Introduction (2/3)</vt:lpstr>
      <vt:lpstr>Introduction (3/3)</vt:lpstr>
      <vt:lpstr>Dictionary Matching and Text analytics (1/2)</vt:lpstr>
      <vt:lpstr>Dictionary Matching and Text analytics (2/2)</vt:lpstr>
      <vt:lpstr>Architecture (1/12)</vt:lpstr>
      <vt:lpstr>Architecture (2/12)</vt:lpstr>
      <vt:lpstr>Architecture (3/12)</vt:lpstr>
      <vt:lpstr>Architecture (4/12)</vt:lpstr>
      <vt:lpstr>Architecture (5/12)</vt:lpstr>
      <vt:lpstr>Architecture (6/12)</vt:lpstr>
      <vt:lpstr>Architecture</vt:lpstr>
      <vt:lpstr>Architecture (7/12)</vt:lpstr>
      <vt:lpstr>Architecture (8/12)</vt:lpstr>
      <vt:lpstr>Architecture (9/12)</vt:lpstr>
      <vt:lpstr>Architecture</vt:lpstr>
      <vt:lpstr>Architecture (10/12)</vt:lpstr>
      <vt:lpstr>Architecture (11/12)</vt:lpstr>
      <vt:lpstr>Architecture (12/12)</vt:lpstr>
      <vt:lpstr>Implementation</vt:lpstr>
      <vt:lpstr>Evaluation (1/8)</vt:lpstr>
      <vt:lpstr>Evaluation (2/8)</vt:lpstr>
      <vt:lpstr>Evaluation (3/8)</vt:lpstr>
      <vt:lpstr>Evaluation (4/8)</vt:lpstr>
      <vt:lpstr>Evaluation (5/8)</vt:lpstr>
      <vt:lpstr>Evaluation (6/8)</vt:lpstr>
      <vt:lpstr>Evaluation (7/8)</vt:lpstr>
      <vt:lpstr>Evaluation (8/8)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 Overload Analysis in Content Centric Networks</dc:title>
  <dc:creator>CIAL</dc:creator>
  <cp:lastModifiedBy>PapaPig</cp:lastModifiedBy>
  <cp:revision>230</cp:revision>
  <dcterms:created xsi:type="dcterms:W3CDTF">2013-10-03T15:05:59Z</dcterms:created>
  <dcterms:modified xsi:type="dcterms:W3CDTF">2013-11-06T05:06:10Z</dcterms:modified>
</cp:coreProperties>
</file>